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C00"/>
    <a:srgbClr val="D5D3CC"/>
    <a:srgbClr val="2A4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 snapToGrid="0">
      <p:cViewPr>
        <p:scale>
          <a:sx n="20" d="100"/>
          <a:sy n="20" d="100"/>
        </p:scale>
        <p:origin x="3084" y="-77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36C84-6764-4DC5-ABDC-8DBE18B07E6F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07588-D0A0-4ED7-8EAB-FD876D3D83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07588-D0A0-4ED7-8EAB-FD876D3D832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34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E062E-4A03-324B-8FD9-F97DC70C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B958ED-EB92-AF27-3A69-C7EA5DEB8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348469-066D-B531-1CFB-30020CC42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98E276-C2C5-D936-1D76-7B7540B1B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07588-D0A0-4ED7-8EAB-FD876D3D832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62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88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0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26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23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3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1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92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3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7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0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3212-90D5-49D2-BFAA-87618D34FAC4}" type="datetimeFigureOut">
              <a:rPr lang="pt-BR" smtClean="0"/>
              <a:pPr/>
              <a:t>29/05/2025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B8A6-C3DE-4B50-B995-3C58E684FE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17075B8-A64A-1A90-592B-66E88DE2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0"/>
            <a:ext cx="32397561" cy="503488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877683" y="12440448"/>
            <a:ext cx="14943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 Apresentar os resultados de forma clara e objetiva, utilizando tabelas, gráficos e outros recursos visuais, se necessário.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9080" y="22306992"/>
            <a:ext cx="1531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O objetivo da pesquisa deve ser colocado de forma clara e concisa.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FF0A9CFB-ED47-C0AA-CBEE-EC5E89DE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014" y="5512212"/>
            <a:ext cx="29695261" cy="11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cs typeface="Arial" panose="020B0604020202020204" pitchFamily="34" charset="0"/>
              </a:rPr>
              <a:t>TÍTULO DO TRABALHO</a:t>
            </a:r>
            <a:endParaRPr lang="pt-BR" altLang="pt-BR" sz="65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6E112262-B721-A622-76BD-4B94D2AE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93" y="7178247"/>
            <a:ext cx="29739303" cy="10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20000"/>
              </a:lnSpc>
            </a:pPr>
            <a:r>
              <a:rPr lang="pt-BR" altLang="pt-BR" sz="5500" b="1" u="sng" dirty="0">
                <a:cs typeface="Arial" panose="020B0604020202020204" pitchFamily="34" charset="0"/>
              </a:rPr>
              <a:t>Autores:</a:t>
            </a:r>
            <a:endParaRPr lang="en-US" altLang="pt-BR" sz="4000" dirty="0">
              <a:cs typeface="Arial" panose="020B0604020202020204" pitchFamily="34" charset="0"/>
            </a:endParaRP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98E827C9-5AE5-9FCA-5C05-06963EB6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979" y="8827494"/>
            <a:ext cx="29739303" cy="7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pt-BR" altLang="pt-BR" sz="4000" baseline="30000" dirty="0">
                <a:cs typeface="Arial" panose="020B0604020202020204" pitchFamily="34" charset="0"/>
              </a:rPr>
              <a:t>(1)</a:t>
            </a:r>
            <a:r>
              <a:rPr lang="pt-BR" altLang="pt-BR" sz="4000" dirty="0">
                <a:cs typeface="Arial" panose="020B0604020202020204" pitchFamily="34" charset="0"/>
              </a:rPr>
              <a:t> Afiliação e e-mails. </a:t>
            </a:r>
            <a:r>
              <a:rPr lang="pt-BR" altLang="pt-BR" sz="4000" baseline="30000" dirty="0">
                <a:cs typeface="Arial" panose="020B0604020202020204" pitchFamily="34" charset="0"/>
              </a:rPr>
              <a:t>(2) </a:t>
            </a:r>
            <a:r>
              <a:rPr lang="pt-BR" altLang="pt-BR" sz="4000" dirty="0">
                <a:cs typeface="Arial" panose="020B0604020202020204" pitchFamily="34" charset="0"/>
              </a:rPr>
              <a:t>Afiliação e e-mails. </a:t>
            </a:r>
            <a:r>
              <a:rPr lang="pt-BR" altLang="pt-BR" sz="4000" baseline="30000" dirty="0">
                <a:cs typeface="Arial" panose="020B0604020202020204" pitchFamily="34" charset="0"/>
              </a:rPr>
              <a:t>(3) </a:t>
            </a:r>
            <a:r>
              <a:rPr lang="pt-BR" altLang="pt-BR" sz="4000" dirty="0">
                <a:cs typeface="Arial" panose="020B0604020202020204" pitchFamily="34" charset="0"/>
              </a:rPr>
              <a:t>Afiliação e e-mails. </a:t>
            </a:r>
            <a:endParaRPr lang="en-US" altLang="pt-BR" sz="4000" dirty="0">
              <a:cs typeface="Arial" panose="020B0604020202020204" pitchFamily="34" charset="0"/>
            </a:endParaRPr>
          </a:p>
        </p:txBody>
      </p:sp>
      <p:sp>
        <p:nvSpPr>
          <p:cNvPr id="14" name="AutoShape 2" descr="Paleta de Cores Verde: +30 opções para se inspirar!">
            <a:extLst>
              <a:ext uri="{FF2B5EF4-FFF2-40B4-BE49-F238E27FC236}">
                <a16:creationId xmlns:a16="http://schemas.microsoft.com/office/drawing/2014/main" id="{5A9B8A85-1017-78D7-AF47-CC44FA9A7B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6450" y="209512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4BECB054-DDD6-979D-81F2-1EFE99933F35}"/>
              </a:ext>
            </a:extLst>
          </p:cNvPr>
          <p:cNvSpPr txBox="1">
            <a:spLocks/>
          </p:cNvSpPr>
          <p:nvPr/>
        </p:nvSpPr>
        <p:spPr>
          <a:xfrm>
            <a:off x="23435121" y="974173"/>
            <a:ext cx="8281856" cy="2723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3702703">
              <a:spcBef>
                <a:spcPct val="0"/>
              </a:spcBef>
              <a:defRPr/>
            </a:pPr>
            <a:r>
              <a:rPr lang="pt-BR" sz="6000" b="1" dirty="0">
                <a:latin typeface="+mj-lt"/>
                <a:ea typeface="+mj-ea"/>
                <a:cs typeface="+mj-cs"/>
              </a:rPr>
              <a:t>Inserir o logotipo institucional em png ou deletar este quadro 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8C7E0A3-AB3A-3F97-1E42-6C91D5FA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" y="10698547"/>
            <a:ext cx="15520740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Introdução</a:t>
            </a:r>
            <a:r>
              <a:rPr lang="pt-BR" altLang="pt-BR" sz="65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696A90B0-1959-DCE8-9F71-C9D43153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9" y="20825276"/>
            <a:ext cx="15182533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496F6391-AE00-72E2-2B67-2197A45E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3" y="10698547"/>
            <a:ext cx="15130445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r>
              <a:rPr lang="pt-BR" altLang="pt-BR" sz="6500" b="1" dirty="0">
                <a:cs typeface="Arial" panose="020B0604020202020204" pitchFamily="34" charset="0"/>
              </a:rPr>
              <a:t> </a:t>
            </a: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E6502281-2B50-38E4-7306-746A1344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3" y="27510456"/>
            <a:ext cx="15130445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6C640120-B175-223C-0DED-602CD3ED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205" y="31304233"/>
            <a:ext cx="15520736" cy="11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696A90B0-1959-DCE8-9F71-C9D43153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8" y="26464076"/>
            <a:ext cx="15184121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E6502281-2B50-38E4-7306-746A1344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4" y="33149256"/>
            <a:ext cx="15130444" cy="1102212"/>
          </a:xfrm>
          <a:prstGeom prst="rect">
            <a:avLst/>
          </a:prstGeom>
          <a:solidFill>
            <a:srgbClr val="2A451C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97180" y="12440448"/>
            <a:ext cx="1561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Deve ser colocado de forma clara e concisa e contextualizar o objeto de estudo e sua relevância.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6877683" y="28998795"/>
            <a:ext cx="14943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Deve ser justificada pelos dados apresentados, relacionando-os aos objetivos.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81353" y="28061562"/>
            <a:ext cx="15293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Escrever os procedimentos e materiais utilizados na pesquisa, delineamento, coleta de dados e análise estatística.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6877684" y="34690469"/>
            <a:ext cx="14795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Reconhecer e agradecer a contribuição acadêmica, pessoal ou financeira do trabalho.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B49B572-9089-BBA0-59F5-6F64A868C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39427526"/>
            <a:ext cx="32397561" cy="3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53BF4-BB8E-092D-B979-7B471187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71242E9-677E-2D70-B1FD-8B5583CE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0"/>
            <a:ext cx="32397561" cy="503488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D6E2E5-3E82-F0DD-73A2-670A7719B1F2}"/>
              </a:ext>
            </a:extLst>
          </p:cNvPr>
          <p:cNvSpPr txBox="1"/>
          <p:nvPr/>
        </p:nvSpPr>
        <p:spPr>
          <a:xfrm>
            <a:off x="16877683" y="12440448"/>
            <a:ext cx="14943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 Apresentar os resultados de forma clara e objetiva, utilizando tabelas, gráficos e outros recursos visuais, se necessário.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AB3378-A6EA-BE80-EEF1-535D798E5050}"/>
              </a:ext>
            </a:extLst>
          </p:cNvPr>
          <p:cNvSpPr txBox="1"/>
          <p:nvPr/>
        </p:nvSpPr>
        <p:spPr>
          <a:xfrm>
            <a:off x="259080" y="22306992"/>
            <a:ext cx="1531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O objetivo da pesquisa deve ser colocado de forma clara e concisa.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3314BFFB-10B8-A055-A3A4-6868BBD8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014" y="5512212"/>
            <a:ext cx="29695261" cy="11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cs typeface="Arial" panose="020B0604020202020204" pitchFamily="34" charset="0"/>
              </a:rPr>
              <a:t>TÍTULO DO TRABALHO</a:t>
            </a:r>
            <a:endParaRPr lang="pt-BR" altLang="pt-BR" sz="65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A54116B9-921B-F5CE-142F-2AD61720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93" y="7178247"/>
            <a:ext cx="29739303" cy="10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20000"/>
              </a:lnSpc>
            </a:pPr>
            <a:r>
              <a:rPr lang="pt-BR" altLang="pt-BR" sz="5500" b="1" u="sng" dirty="0">
                <a:cs typeface="Arial" panose="020B0604020202020204" pitchFamily="34" charset="0"/>
              </a:rPr>
              <a:t>Autores:</a:t>
            </a:r>
            <a:endParaRPr lang="en-US" altLang="pt-BR" sz="4000" dirty="0">
              <a:cs typeface="Arial" panose="020B0604020202020204" pitchFamily="34" charset="0"/>
            </a:endParaRP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8ED9D60F-30C0-2CFA-581F-BF1549B6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979" y="8827494"/>
            <a:ext cx="29739303" cy="7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pt-BR" altLang="pt-BR" sz="4000" baseline="30000" dirty="0">
                <a:cs typeface="Arial" panose="020B0604020202020204" pitchFamily="34" charset="0"/>
              </a:rPr>
              <a:t>(1)</a:t>
            </a:r>
            <a:r>
              <a:rPr lang="pt-BR" altLang="pt-BR" sz="4000" dirty="0">
                <a:cs typeface="Arial" panose="020B0604020202020204" pitchFamily="34" charset="0"/>
              </a:rPr>
              <a:t> Afiliação e e-mails. </a:t>
            </a:r>
            <a:r>
              <a:rPr lang="pt-BR" altLang="pt-BR" sz="4000" baseline="30000" dirty="0">
                <a:cs typeface="Arial" panose="020B0604020202020204" pitchFamily="34" charset="0"/>
              </a:rPr>
              <a:t>(2) </a:t>
            </a:r>
            <a:r>
              <a:rPr lang="pt-BR" altLang="pt-BR" sz="4000" dirty="0">
                <a:cs typeface="Arial" panose="020B0604020202020204" pitchFamily="34" charset="0"/>
              </a:rPr>
              <a:t>Afiliação e e-mails. </a:t>
            </a:r>
            <a:r>
              <a:rPr lang="pt-BR" altLang="pt-BR" sz="4000" baseline="30000" dirty="0">
                <a:cs typeface="Arial" panose="020B0604020202020204" pitchFamily="34" charset="0"/>
              </a:rPr>
              <a:t>(3) </a:t>
            </a:r>
            <a:r>
              <a:rPr lang="pt-BR" altLang="pt-BR" sz="4000" dirty="0">
                <a:cs typeface="Arial" panose="020B0604020202020204" pitchFamily="34" charset="0"/>
              </a:rPr>
              <a:t>Afiliação e e-mails. </a:t>
            </a:r>
            <a:endParaRPr lang="en-US" altLang="pt-BR" sz="4000" dirty="0">
              <a:cs typeface="Arial" panose="020B0604020202020204" pitchFamily="34" charset="0"/>
            </a:endParaRPr>
          </a:p>
        </p:txBody>
      </p:sp>
      <p:sp>
        <p:nvSpPr>
          <p:cNvPr id="14" name="AutoShape 2" descr="Paleta de Cores Verde: +30 opções para se inspirar!">
            <a:extLst>
              <a:ext uri="{FF2B5EF4-FFF2-40B4-BE49-F238E27FC236}">
                <a16:creationId xmlns:a16="http://schemas.microsoft.com/office/drawing/2014/main" id="{B49891E9-1143-9627-8CF5-C875EA7CB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6450" y="209512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2F9559C-DE72-9D71-6717-E440AF935672}"/>
              </a:ext>
            </a:extLst>
          </p:cNvPr>
          <p:cNvSpPr txBox="1">
            <a:spLocks/>
          </p:cNvSpPr>
          <p:nvPr/>
        </p:nvSpPr>
        <p:spPr>
          <a:xfrm>
            <a:off x="23435121" y="974173"/>
            <a:ext cx="8281856" cy="2723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3702703">
              <a:spcBef>
                <a:spcPct val="0"/>
              </a:spcBef>
              <a:defRPr/>
            </a:pPr>
            <a:r>
              <a:rPr lang="pt-BR" sz="6000" b="1" dirty="0">
                <a:latin typeface="+mj-lt"/>
                <a:ea typeface="+mj-ea"/>
                <a:cs typeface="+mj-cs"/>
              </a:rPr>
              <a:t>Inserir o logotipo institucional em png ou deletar este quadro 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E9FAF73-83A6-6100-9711-23239EAAE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" y="10698547"/>
            <a:ext cx="15520740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Introdução</a:t>
            </a:r>
            <a:r>
              <a:rPr lang="pt-BR" altLang="pt-BR" sz="65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919CD400-E2B4-96D2-73DD-308046C5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9" y="20825276"/>
            <a:ext cx="15182533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29550DC6-EAAE-727B-CD61-D5FC7A38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3" y="10698547"/>
            <a:ext cx="15130445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r>
              <a:rPr lang="pt-BR" altLang="pt-BR" sz="6500" b="1" dirty="0">
                <a:cs typeface="Arial" panose="020B0604020202020204" pitchFamily="34" charset="0"/>
              </a:rPr>
              <a:t> </a:t>
            </a: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e Discussão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9737AFDF-4D8A-E3A8-5DCC-F2CABCF4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3" y="27510456"/>
            <a:ext cx="15130445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478D6560-EDB0-6A85-256A-EF234B07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205" y="31304233"/>
            <a:ext cx="15520736" cy="11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0FDA6A67-7EE8-48C0-DA73-7604EA56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58" y="26464076"/>
            <a:ext cx="15184121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8867D57E-7FAB-406D-24F5-3205921C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7684" y="33149256"/>
            <a:ext cx="15130444" cy="1102212"/>
          </a:xfrm>
          <a:prstGeom prst="rect">
            <a:avLst/>
          </a:prstGeom>
          <a:solidFill>
            <a:srgbClr val="F59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6500" b="1" dirty="0">
                <a:solidFill>
                  <a:schemeClr val="bg1"/>
                </a:solidFill>
                <a:cs typeface="Arial" panose="020B0604020202020204" pitchFamily="34" charset="0"/>
              </a:rPr>
              <a:t>Agradecimentos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A94C02-3849-D559-2EDA-3925AFE56B80}"/>
              </a:ext>
            </a:extLst>
          </p:cNvPr>
          <p:cNvSpPr txBox="1"/>
          <p:nvPr/>
        </p:nvSpPr>
        <p:spPr>
          <a:xfrm>
            <a:off x="297180" y="12440448"/>
            <a:ext cx="1561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Deve ser colocado de forma clara e concisa e contextualizar o objeto de estudo e sua relevância.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5195D65-1B52-1C5F-5B84-EAD12AB26F4D}"/>
              </a:ext>
            </a:extLst>
          </p:cNvPr>
          <p:cNvSpPr/>
          <p:nvPr/>
        </p:nvSpPr>
        <p:spPr>
          <a:xfrm>
            <a:off x="16877683" y="28998795"/>
            <a:ext cx="14943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Deve ser justificada pelos dados apresentados, relacionando-os aos objetivos.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EDEFB7-C9DD-37A7-CCC1-E1C93074E877}"/>
              </a:ext>
            </a:extLst>
          </p:cNvPr>
          <p:cNvSpPr/>
          <p:nvPr/>
        </p:nvSpPr>
        <p:spPr>
          <a:xfrm>
            <a:off x="281353" y="28061562"/>
            <a:ext cx="15293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Escrever os procedimentos e materiais utilizados na pesquisa, delineamento, coleta de dados e análise estatística.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E26AE4C-4D93-F796-FB36-9CBB7FCD82EA}"/>
              </a:ext>
            </a:extLst>
          </p:cNvPr>
          <p:cNvSpPr/>
          <p:nvPr/>
        </p:nvSpPr>
        <p:spPr>
          <a:xfrm>
            <a:off x="16877684" y="34690469"/>
            <a:ext cx="14795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Arial" pitchFamily="34" charset="0"/>
                <a:cs typeface="Arial" pitchFamily="34" charset="0"/>
              </a:rPr>
              <a:t>	Reconhecer e agradecer a contribuição acadêmica, pessoal ou financeira do trabalho.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16DFC6-4C22-4DF3-06FF-65C74D4C3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39427526"/>
            <a:ext cx="32397561" cy="3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55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298</Words>
  <Application>Microsoft Office PowerPoint</Application>
  <PresentationFormat>Personalizar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José Sarafim - FB Group</dc:creator>
  <cp:lastModifiedBy>José Sarafim - FB Group</cp:lastModifiedBy>
  <cp:revision>6</cp:revision>
  <dcterms:created xsi:type="dcterms:W3CDTF">2025-05-22T18:24:11Z</dcterms:created>
  <dcterms:modified xsi:type="dcterms:W3CDTF">2025-05-29T18:16:11Z</dcterms:modified>
</cp:coreProperties>
</file>